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83" r:id="rId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3208">
          <p15:clr>
            <a:srgbClr val="A4A3A4"/>
          </p15:clr>
        </p15:guide>
        <p15:guide id="3" pos="2376">
          <p15:clr>
            <a:srgbClr val="9AA0A6"/>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gH8IaNL9okhdwyadPQH04M4Z701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0172"/>
    <a:srgbClr val="C00000"/>
    <a:srgbClr val="B0E6B5"/>
    <a:srgbClr val="2E92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9F4C55-28CA-AC95-2011-01C332ECE472}" v="19" dt="2024-06-27T06:09:47.6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8" autoAdjust="0"/>
    <p:restoredTop sz="94660"/>
  </p:normalViewPr>
  <p:slideViewPr>
    <p:cSldViewPr snapToGrid="0">
      <p:cViewPr>
        <p:scale>
          <a:sx n="75" d="100"/>
          <a:sy n="75" d="100"/>
        </p:scale>
        <p:origin x="1004" y="176"/>
      </p:cViewPr>
      <p:guideLst>
        <p:guide orient="horz" pos="1620"/>
        <p:guide pos="3208"/>
        <p:guide pos="237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microsoft.com/office/2015/10/relationships/revisionInfo" Target="revisionInfo.xml"/><Relationship Id="rId3" Type="http://schemas.openxmlformats.org/officeDocument/2006/relationships/notesMaster" Target="notesMasters/notesMaster1.xml"/><Relationship Id="rId21" Type="http://customschemas.google.com/relationships/presentationmetadata" Target="metadata"/><Relationship Id="rId25"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24" Type="http://schemas.openxmlformats.org/officeDocument/2006/relationships/theme" Target="theme/theme1.xml"/><Relationship Id="rId23" Type="http://schemas.openxmlformats.org/officeDocument/2006/relationships/viewProps" Target="viewProps.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47142312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e81c49722f_1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9" name="Google Shape;279;ge81c49722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5923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7" name="Google Shape;17;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0" name="Google Shape;20;p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 name="Google Shape;21;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1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1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1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mc:AlternateContent xmlns:mc="http://schemas.openxmlformats.org/markup-compatibility/2006" xmlns:p14="http://schemas.microsoft.com/office/powerpoint/2010/main">
    <mc:Choice Requires="p14">
      <p:transition spd="slow" p14:dur="59000" advClick="0" advTm="6000">
        <p:fade/>
      </p:transition>
    </mc:Choice>
    <mc:Fallback xmlns="">
      <p:transition spd="slow" advClick="0" advTm="6000">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Shape 280"/>
        <p:cNvGrpSpPr/>
        <p:nvPr/>
      </p:nvGrpSpPr>
      <p:grpSpPr>
        <a:xfrm>
          <a:off x="0" y="0"/>
          <a:ext cx="0" cy="0"/>
          <a:chOff x="0" y="0"/>
          <a:chExt cx="0" cy="0"/>
        </a:xfrm>
      </p:grpSpPr>
      <p:sp>
        <p:nvSpPr>
          <p:cNvPr id="5" name="Rectangle 4"/>
          <p:cNvSpPr/>
          <p:nvPr/>
        </p:nvSpPr>
        <p:spPr>
          <a:xfrm>
            <a:off x="0" y="-73152"/>
            <a:ext cx="9272016" cy="5216652"/>
          </a:xfrm>
          <a:prstGeom prst="rect">
            <a:avLst/>
          </a:prstGeom>
          <a:solidFill>
            <a:schemeClr val="bg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Google Shape;281;p21"/>
          <p:cNvSpPr/>
          <p:nvPr/>
        </p:nvSpPr>
        <p:spPr>
          <a:xfrm>
            <a:off x="2689884" y="2996858"/>
            <a:ext cx="3847799" cy="2102204"/>
          </a:xfrm>
          <a:prstGeom prst="rect">
            <a:avLst/>
          </a:prstGeom>
          <a:solidFill>
            <a:srgbClr val="FFFFFF"/>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Arial"/>
              <a:ea typeface="Arial"/>
              <a:cs typeface="Arial"/>
              <a:sym typeface="Arial"/>
            </a:endParaRPr>
          </a:p>
        </p:txBody>
      </p:sp>
      <p:sp>
        <p:nvSpPr>
          <p:cNvPr id="45" name="Google Shape;282;p21"/>
          <p:cNvSpPr/>
          <p:nvPr/>
        </p:nvSpPr>
        <p:spPr>
          <a:xfrm>
            <a:off x="6585051" y="553430"/>
            <a:ext cx="2647739" cy="2776133"/>
          </a:xfrm>
          <a:prstGeom prst="rect">
            <a:avLst/>
          </a:prstGeom>
          <a:solidFill>
            <a:srgbClr val="FFFFFF"/>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900"/>
              <a:buFont typeface="Book Antiqua"/>
              <a:buNone/>
            </a:pPr>
            <a:endParaRPr sz="900" b="0" i="0" u="none" strike="noStrike" cap="none" dirty="0">
              <a:solidFill>
                <a:srgbClr val="FFFFFF"/>
              </a:solidFill>
              <a:latin typeface="Book Antiqua"/>
              <a:ea typeface="Book Antiqua"/>
              <a:cs typeface="Book Antiqua"/>
              <a:sym typeface="Book Antiqua"/>
            </a:endParaRPr>
          </a:p>
        </p:txBody>
      </p:sp>
      <p:sp>
        <p:nvSpPr>
          <p:cNvPr id="46" name="Google Shape;283;p21"/>
          <p:cNvSpPr txBox="1"/>
          <p:nvPr/>
        </p:nvSpPr>
        <p:spPr>
          <a:xfrm>
            <a:off x="8983990" y="51434"/>
            <a:ext cx="188400" cy="115500"/>
          </a:xfrm>
          <a:prstGeom prst="rect">
            <a:avLst/>
          </a:prstGeom>
          <a:noFill/>
          <a:ln>
            <a:noFill/>
          </a:ln>
        </p:spPr>
        <p:txBody>
          <a:bodyPr spcFirstLastPara="1" wrap="square" lIns="34275" tIns="34275" rIns="34275" bIns="34275" anchor="t" anchorCtr="0">
            <a:spAutoFit/>
          </a:bodyPr>
          <a:lstStyle/>
          <a:p>
            <a:pPr marL="0" marR="0" lvl="0" indent="0" algn="l" rtl="0">
              <a:lnSpc>
                <a:spcPct val="100000"/>
              </a:lnSpc>
              <a:spcBef>
                <a:spcPts val="0"/>
              </a:spcBef>
              <a:spcAft>
                <a:spcPts val="0"/>
              </a:spcAft>
              <a:buClr>
                <a:srgbClr val="FFFFFF"/>
              </a:buClr>
              <a:buSzPts val="300"/>
              <a:buFont typeface="Trebuchet MS"/>
              <a:buNone/>
            </a:pPr>
            <a:r>
              <a:rPr lang="en-US" sz="300" b="0" i="0" u="none" strike="noStrike" cap="none">
                <a:solidFill>
                  <a:srgbClr val="FFFFFF"/>
                </a:solidFill>
                <a:latin typeface="Trebuchet MS"/>
                <a:ea typeface="Trebuchet MS"/>
                <a:cs typeface="Trebuchet MS"/>
                <a:sym typeface="Trebuchet MS"/>
              </a:rPr>
              <a:t>TM</a:t>
            </a:r>
            <a:endParaRPr/>
          </a:p>
        </p:txBody>
      </p:sp>
      <p:sp>
        <p:nvSpPr>
          <p:cNvPr id="47" name="Google Shape;284;p21"/>
          <p:cNvSpPr/>
          <p:nvPr/>
        </p:nvSpPr>
        <p:spPr>
          <a:xfrm>
            <a:off x="49484" y="548522"/>
            <a:ext cx="2608396" cy="940965"/>
          </a:xfrm>
          <a:prstGeom prst="rect">
            <a:avLst/>
          </a:prstGeom>
          <a:solidFill>
            <a:srgbClr val="FFFFFF"/>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400"/>
              <a:buFont typeface="Trebuchet MS"/>
              <a:buNone/>
            </a:pPr>
            <a:endParaRPr sz="1400" b="0" i="0" u="none" strike="noStrike" cap="none">
              <a:solidFill>
                <a:srgbClr val="FFFFFF"/>
              </a:solidFill>
              <a:latin typeface="Trebuchet MS"/>
              <a:ea typeface="Trebuchet MS"/>
              <a:cs typeface="Trebuchet MS"/>
              <a:sym typeface="Trebuchet MS"/>
            </a:endParaRPr>
          </a:p>
        </p:txBody>
      </p:sp>
      <p:sp>
        <p:nvSpPr>
          <p:cNvPr id="48" name="Google Shape;285;p21"/>
          <p:cNvSpPr/>
          <p:nvPr/>
        </p:nvSpPr>
        <p:spPr>
          <a:xfrm>
            <a:off x="49161" y="1565100"/>
            <a:ext cx="2606765" cy="1192544"/>
          </a:xfrm>
          <a:prstGeom prst="rect">
            <a:avLst/>
          </a:prstGeom>
          <a:solidFill>
            <a:srgbClr val="FFFFFF"/>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400"/>
              <a:buFont typeface="Trebuchet MS"/>
              <a:buNone/>
            </a:pPr>
            <a:endParaRPr b="0" i="0" u="none" strike="noStrike" cap="none" dirty="0">
              <a:solidFill>
                <a:srgbClr val="FFFFFF"/>
              </a:solidFill>
              <a:latin typeface="Trebuchet MS"/>
              <a:ea typeface="Trebuchet MS"/>
              <a:cs typeface="Times New Roman" panose="02020603050405020304" pitchFamily="18" charset="0"/>
              <a:sym typeface="Trebuchet MS"/>
            </a:endParaRPr>
          </a:p>
        </p:txBody>
      </p:sp>
      <p:sp>
        <p:nvSpPr>
          <p:cNvPr id="49" name="Google Shape;286;p21"/>
          <p:cNvSpPr/>
          <p:nvPr/>
        </p:nvSpPr>
        <p:spPr>
          <a:xfrm>
            <a:off x="2686873" y="550396"/>
            <a:ext cx="3841731" cy="2383955"/>
          </a:xfrm>
          <a:prstGeom prst="rect">
            <a:avLst/>
          </a:prstGeom>
          <a:solidFill>
            <a:srgbClr val="FFFFFF"/>
          </a:solidFill>
          <a:ln>
            <a:noFill/>
          </a:ln>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p:txBody>
      </p:sp>
      <p:sp>
        <p:nvSpPr>
          <p:cNvPr id="50" name="Google Shape;287;p21"/>
          <p:cNvSpPr txBox="1"/>
          <p:nvPr/>
        </p:nvSpPr>
        <p:spPr>
          <a:xfrm>
            <a:off x="50882" y="514078"/>
            <a:ext cx="2711860" cy="869438"/>
          </a:xfrm>
          <a:prstGeom prst="rect">
            <a:avLst/>
          </a:prstGeom>
          <a:noFill/>
          <a:ln>
            <a:noFill/>
          </a:ln>
        </p:spPr>
        <p:txBody>
          <a:bodyPr spcFirstLastPara="1" wrap="square" lIns="34275" tIns="34275" rIns="34275" bIns="34275" anchor="t" anchorCtr="0">
            <a:spAutoFit/>
          </a:bodyPr>
          <a:lstStyle/>
          <a:p>
            <a:pPr>
              <a:buClr>
                <a:srgbClr val="2F5496"/>
              </a:buClr>
              <a:buSzPts val="1000"/>
            </a:pPr>
            <a:r>
              <a:rPr lang="en-US" sz="1000" b="1" i="0" u="none" strike="noStrike" cap="none" dirty="0">
                <a:solidFill>
                  <a:srgbClr val="2F5496"/>
                </a:solidFill>
                <a:latin typeface="Times New Roman"/>
                <a:ea typeface="Times New Roman"/>
                <a:cs typeface="Times New Roman"/>
                <a:sym typeface="Times New Roman"/>
              </a:rPr>
              <a:t>Domain:</a:t>
            </a:r>
            <a:r>
              <a:rPr lang="en-US" sz="800" dirty="0">
                <a:solidFill>
                  <a:srgbClr val="2F5496"/>
                </a:solidFill>
                <a:latin typeface="Times New Roman"/>
                <a:ea typeface="Times New Roman"/>
                <a:cs typeface="Times New Roman"/>
                <a:sym typeface="Times New Roman"/>
              </a:rPr>
              <a:t> </a:t>
            </a:r>
            <a:r>
              <a:rPr lang="en-US" sz="800" dirty="0">
                <a:solidFill>
                  <a:schemeClr val="tx1"/>
                </a:solidFill>
                <a:latin typeface="Times New Roman"/>
                <a:ea typeface="Times New Roman"/>
                <a:cs typeface="Times New Roman"/>
                <a:sym typeface="Times New Roman"/>
              </a:rPr>
              <a:t>HPC</a:t>
            </a:r>
            <a:endParaRPr lang="en-US" sz="800" i="0" u="none" strike="noStrike" cap="none" dirty="0">
              <a:solidFill>
                <a:schemeClr val="tx1"/>
              </a:solidFill>
              <a:latin typeface="Times New Roman"/>
              <a:ea typeface="Times New Roman"/>
              <a:cs typeface="Times New Roman"/>
            </a:endParaRPr>
          </a:p>
          <a:p>
            <a:pPr>
              <a:buClr>
                <a:srgbClr val="2F5496"/>
              </a:buClr>
              <a:buSzPts val="1000"/>
            </a:pPr>
            <a:r>
              <a:rPr lang="en-US" sz="1000" b="1" dirty="0">
                <a:solidFill>
                  <a:srgbClr val="2F5496"/>
                </a:solidFill>
                <a:latin typeface="Times New Roman"/>
                <a:ea typeface="Times New Roman"/>
                <a:cs typeface="Times New Roman"/>
                <a:sym typeface="Times New Roman"/>
              </a:rPr>
              <a:t>Problem statement: </a:t>
            </a:r>
            <a:r>
              <a:rPr lang="en-US" sz="800" dirty="0">
                <a:solidFill>
                  <a:schemeClr val="tx1"/>
                </a:solidFill>
                <a:latin typeface="Times New Roman"/>
                <a:ea typeface="Times New Roman"/>
                <a:cs typeface="Calibri"/>
                <a:sym typeface="Times New Roman"/>
              </a:rPr>
              <a:t>To Develop a robust deep learning model combining EfficientNetB4 (CNN) and GRU (RNN) to detect face forgeries in videos. The model aims to accurately identify forged media by leveraging spatial features and temporal inconsistencies.</a:t>
            </a:r>
            <a:endParaRPr lang="en-US" sz="800">
              <a:solidFill>
                <a:schemeClr val="tx1"/>
              </a:solidFill>
              <a:latin typeface="Times New Roman"/>
              <a:cs typeface="Calibri"/>
            </a:endParaRPr>
          </a:p>
        </p:txBody>
      </p:sp>
      <p:sp>
        <p:nvSpPr>
          <p:cNvPr id="51" name="Google Shape;288;p21"/>
          <p:cNvSpPr/>
          <p:nvPr/>
        </p:nvSpPr>
        <p:spPr>
          <a:xfrm>
            <a:off x="33944" y="-33057"/>
            <a:ext cx="9186702" cy="510344"/>
          </a:xfrm>
          <a:prstGeom prst="rect">
            <a:avLst/>
          </a:prstGeom>
          <a:solidFill>
            <a:schemeClr val="tx2">
              <a:lumMod val="50000"/>
            </a:schemeClr>
          </a:solidFill>
          <a:ln w="19050" cap="flat" cmpd="sng">
            <a:solidFill>
              <a:srgbClr val="FFFFFF"/>
            </a:solidFill>
            <a:prstDash val="solid"/>
            <a:miter lim="8000"/>
            <a:headEnd type="none" w="sm" len="sm"/>
            <a:tailEnd type="none" w="sm" len="sm"/>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1000"/>
              <a:buFont typeface="Book Antiqua"/>
              <a:buNone/>
            </a:pPr>
            <a:endParaRPr sz="1000" b="0" i="0" u="none" strike="noStrike" cap="none">
              <a:solidFill>
                <a:srgbClr val="FFFFFF"/>
              </a:solidFill>
              <a:latin typeface="Book Antiqua"/>
              <a:ea typeface="Book Antiqua"/>
              <a:cs typeface="Book Antiqua"/>
              <a:sym typeface="Book Antiqua"/>
            </a:endParaRPr>
          </a:p>
        </p:txBody>
      </p:sp>
      <p:pic>
        <p:nvPicPr>
          <p:cNvPr id="52" name="Google Shape;289;p21" descr="Google Shape;62;p1"/>
          <p:cNvPicPr preferRelativeResize="0"/>
          <p:nvPr/>
        </p:nvPicPr>
        <p:blipFill rotWithShape="1">
          <a:blip r:embed="rId3">
            <a:alphaModFix/>
          </a:blip>
          <a:srcRect/>
          <a:stretch/>
        </p:blipFill>
        <p:spPr>
          <a:xfrm>
            <a:off x="53155" y="-20743"/>
            <a:ext cx="492603" cy="492604"/>
          </a:xfrm>
          <a:prstGeom prst="rect">
            <a:avLst/>
          </a:prstGeom>
          <a:noFill/>
          <a:ln>
            <a:noFill/>
          </a:ln>
        </p:spPr>
      </p:pic>
      <p:sp>
        <p:nvSpPr>
          <p:cNvPr id="53" name="Google Shape;290;p21"/>
          <p:cNvSpPr/>
          <p:nvPr/>
        </p:nvSpPr>
        <p:spPr>
          <a:xfrm>
            <a:off x="55299" y="2837806"/>
            <a:ext cx="2603415" cy="2248839"/>
          </a:xfrm>
          <a:prstGeom prst="rect">
            <a:avLst/>
          </a:prstGeom>
          <a:solidFill>
            <a:srgbClr val="FFFFFF"/>
          </a:solidFill>
          <a:ln>
            <a:noFill/>
          </a:ln>
        </p:spPr>
        <p:txBody>
          <a:bodyPr spcFirstLastPara="1" wrap="square" lIns="45700" tIns="45700" rIns="45700" bIns="45700" anchor="ctr" anchorCtr="0">
            <a:noAutofit/>
          </a:bodyPr>
          <a:lstStyle/>
          <a:p>
            <a:pPr marL="0" marR="0" lvl="0" indent="0" algn="just" rtl="0">
              <a:lnSpc>
                <a:spcPct val="100000"/>
              </a:lnSpc>
              <a:spcBef>
                <a:spcPts val="0"/>
              </a:spcBef>
              <a:spcAft>
                <a:spcPts val="0"/>
              </a:spcAft>
              <a:buClr>
                <a:srgbClr val="FFFFFF"/>
              </a:buClr>
              <a:buSzPts val="1000"/>
              <a:buFont typeface="Trebuchet MS"/>
              <a:buNone/>
            </a:pPr>
            <a:endParaRPr sz="1000" b="0" i="0" u="none" strike="noStrike" cap="none" dirty="0">
              <a:solidFill>
                <a:srgbClr val="FFFFFF"/>
              </a:solidFill>
              <a:latin typeface="Trebuchet MS"/>
              <a:ea typeface="Trebuchet MS"/>
              <a:cs typeface="Trebuchet MS"/>
              <a:sym typeface="Trebuchet MS"/>
            </a:endParaRPr>
          </a:p>
        </p:txBody>
      </p:sp>
      <p:sp>
        <p:nvSpPr>
          <p:cNvPr id="54" name="Google Shape;291;p21"/>
          <p:cNvSpPr txBox="1"/>
          <p:nvPr/>
        </p:nvSpPr>
        <p:spPr>
          <a:xfrm>
            <a:off x="33944" y="1534303"/>
            <a:ext cx="2715054" cy="1307970"/>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000000"/>
              </a:buClr>
              <a:buSzPts val="1400"/>
              <a:buFont typeface="Times New Roman"/>
              <a:buNone/>
            </a:pPr>
            <a:r>
              <a:rPr lang="en-US" sz="900" b="1" i="0" u="none" strike="noStrike" cap="none" dirty="0">
                <a:solidFill>
                  <a:srgbClr val="2F5496"/>
                </a:solidFill>
                <a:latin typeface="Times New Roman"/>
                <a:ea typeface="Times New Roman"/>
                <a:cs typeface="Times New Roman"/>
                <a:sym typeface="Times New Roman"/>
              </a:rPr>
              <a:t>Objectives </a:t>
            </a:r>
          </a:p>
          <a:p>
            <a:pPr marL="171450" indent="-171450">
              <a:buSzPct val="125000"/>
              <a:buFont typeface="Arial" panose="020B0604020202020204" pitchFamily="34" charset="0"/>
              <a:buChar char="•"/>
            </a:pPr>
            <a:r>
              <a:rPr lang="en-US" sz="800" dirty="0">
                <a:solidFill>
                  <a:schemeClr val="tx1"/>
                </a:solidFill>
                <a:latin typeface="Times New Roman"/>
                <a:ea typeface="Times New Roman"/>
                <a:sym typeface="Times New Roman"/>
              </a:rPr>
              <a:t>To develop a CNN model using EfficientNetB4 for feature extraction, optimizing it to capture detailed video frame information. </a:t>
            </a:r>
            <a:endParaRPr lang="en-US" sz="800" dirty="0">
              <a:solidFill>
                <a:schemeClr val="tx1"/>
              </a:solidFill>
              <a:latin typeface="Times New Roman"/>
              <a:ea typeface="Times New Roman"/>
              <a:cs typeface="Times New Roman"/>
            </a:endParaRPr>
          </a:p>
          <a:p>
            <a:pPr marL="171450" indent="-171450">
              <a:buSzPct val="125000"/>
              <a:buChar char="•"/>
            </a:pPr>
            <a:r>
              <a:rPr lang="en-US" sz="800" dirty="0">
                <a:solidFill>
                  <a:schemeClr val="tx1"/>
                </a:solidFill>
                <a:latin typeface="Times New Roman"/>
                <a:ea typeface="Times New Roman"/>
                <a:sym typeface="Times New Roman"/>
              </a:rPr>
              <a:t>Integrating the CNN model with a GRU architecture to process temporal dependencies and enhance face forgery detection in videos. </a:t>
            </a:r>
            <a:endParaRPr lang="en-US" sz="800" dirty="0">
              <a:solidFill>
                <a:schemeClr val="tx1"/>
              </a:solidFill>
              <a:latin typeface="Times New Roman"/>
            </a:endParaRPr>
          </a:p>
          <a:p>
            <a:pPr marL="171450" indent="-171450">
              <a:buSzPct val="125000"/>
              <a:buChar char="•"/>
            </a:pPr>
            <a:r>
              <a:rPr lang="en-US" sz="800" dirty="0">
                <a:solidFill>
                  <a:schemeClr val="tx1"/>
                </a:solidFill>
                <a:latin typeface="Times New Roman"/>
                <a:ea typeface="Times New Roman"/>
                <a:sym typeface="Times New Roman"/>
              </a:rPr>
              <a:t>Training the combined model on a diverse dataset to ensure robust performance in identifying face forgery.</a:t>
            </a:r>
            <a:endParaRPr lang="en-US" sz="800" dirty="0">
              <a:solidFill>
                <a:schemeClr val="tx1"/>
              </a:solidFill>
              <a:latin typeface="Times New Roman"/>
            </a:endParaRPr>
          </a:p>
        </p:txBody>
      </p:sp>
      <p:sp>
        <p:nvSpPr>
          <p:cNvPr id="55" name="Google Shape;292;p21"/>
          <p:cNvSpPr txBox="1"/>
          <p:nvPr/>
        </p:nvSpPr>
        <p:spPr>
          <a:xfrm>
            <a:off x="49161" y="2763055"/>
            <a:ext cx="2696357" cy="1077137"/>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2F5496"/>
              </a:buClr>
              <a:buSzPts val="1000"/>
              <a:buFont typeface="Times New Roman"/>
              <a:buNone/>
            </a:pPr>
            <a:r>
              <a:rPr lang="en-US" sz="1000" b="1" i="0" u="none" strike="noStrike" cap="none" dirty="0">
                <a:solidFill>
                  <a:srgbClr val="2F5496"/>
                </a:solidFill>
                <a:latin typeface="Times New Roman"/>
                <a:ea typeface="Times New Roman"/>
                <a:cs typeface="Times New Roman"/>
                <a:sym typeface="Times New Roman"/>
              </a:rPr>
              <a:t>Methodology</a:t>
            </a:r>
          </a:p>
          <a:p>
            <a:pPr marL="171450" lvl="0" indent="-171450">
              <a:buClrTx/>
              <a:buSzPts val="1000"/>
              <a:buChar char="•"/>
            </a:pPr>
            <a:r>
              <a:rPr lang="en-US" sz="800" dirty="0">
                <a:solidFill>
                  <a:schemeClr val="tx1"/>
                </a:solidFill>
                <a:latin typeface="Times New Roman"/>
                <a:ea typeface="Times New Roman"/>
                <a:cs typeface="Times New Roman"/>
                <a:sym typeface="Times New Roman"/>
              </a:rPr>
              <a:t>Dataset:</a:t>
            </a:r>
            <a:r>
              <a:rPr lang="en-US" sz="800" b="1" dirty="0">
                <a:solidFill>
                  <a:schemeClr val="tx1"/>
                </a:solidFill>
                <a:latin typeface="Times New Roman"/>
                <a:ea typeface="Times New Roman"/>
                <a:cs typeface="Times New Roman"/>
                <a:sym typeface="Times New Roman"/>
              </a:rPr>
              <a:t> </a:t>
            </a:r>
            <a:r>
              <a:rPr lang="en-US" sz="800" dirty="0">
                <a:solidFill>
                  <a:schemeClr val="tx1"/>
                </a:solidFill>
                <a:latin typeface="Times New Roman"/>
                <a:ea typeface="Times New Roman"/>
                <a:cs typeface="Times New Roman"/>
                <a:sym typeface="Times New Roman"/>
              </a:rPr>
              <a:t>Deepfake Detection Challenge(DFDC) dataset from Kaggle.</a:t>
            </a:r>
            <a:endParaRPr lang="en-US" sz="800" dirty="0">
              <a:solidFill>
                <a:schemeClr val="tx1"/>
              </a:solidFill>
              <a:latin typeface="Times New Roman"/>
              <a:ea typeface="Times New Roman"/>
              <a:cs typeface="Times New Roman"/>
            </a:endParaRPr>
          </a:p>
          <a:p>
            <a:pPr marL="171450" lvl="0" indent="-171450">
              <a:buClrTx/>
              <a:buSzPts val="1000"/>
              <a:buChar char="•"/>
            </a:pPr>
            <a:r>
              <a:rPr lang="en-US" sz="800" dirty="0">
                <a:solidFill>
                  <a:schemeClr val="tx1"/>
                </a:solidFill>
                <a:latin typeface="Times New Roman"/>
                <a:ea typeface="Times New Roman"/>
                <a:cs typeface="Times New Roman"/>
                <a:sym typeface="Times New Roman"/>
              </a:rPr>
              <a:t>Preprocessing:</a:t>
            </a:r>
            <a:r>
              <a:rPr lang="en-US" sz="800" b="1" dirty="0">
                <a:solidFill>
                  <a:schemeClr val="tx1"/>
                </a:solidFill>
                <a:latin typeface="Times New Roman"/>
                <a:ea typeface="Times New Roman"/>
                <a:cs typeface="Times New Roman"/>
                <a:sym typeface="Times New Roman"/>
              </a:rPr>
              <a:t> </a:t>
            </a:r>
            <a:r>
              <a:rPr lang="en-US" sz="800" dirty="0">
                <a:solidFill>
                  <a:schemeClr val="tx1"/>
                </a:solidFill>
                <a:latin typeface="Times New Roman"/>
                <a:ea typeface="Times New Roman"/>
                <a:cs typeface="Times New Roman"/>
                <a:sym typeface="Times New Roman"/>
              </a:rPr>
              <a:t>Frame extraction, resizing, and balancing the dataset.</a:t>
            </a:r>
            <a:endParaRPr lang="en-US" sz="800" dirty="0">
              <a:solidFill>
                <a:schemeClr val="tx1"/>
              </a:solidFill>
              <a:latin typeface="Times New Roman"/>
              <a:ea typeface="Times New Roman"/>
              <a:cs typeface="Times New Roman"/>
            </a:endParaRPr>
          </a:p>
          <a:p>
            <a:pPr marL="171450" indent="-171450">
              <a:buClrTx/>
              <a:buSzPts val="1000"/>
              <a:buChar char="•"/>
            </a:pPr>
            <a:r>
              <a:rPr lang="en-US" sz="800" dirty="0">
                <a:solidFill>
                  <a:schemeClr val="tx1"/>
                </a:solidFill>
                <a:latin typeface="Times New Roman"/>
                <a:ea typeface="Times New Roman"/>
              </a:rPr>
              <a:t>Utilize OpenCV (cv2) and the Haar Cascade classifier to accurately detect faces in videos.</a:t>
            </a:r>
          </a:p>
        </p:txBody>
      </p:sp>
      <p:sp>
        <p:nvSpPr>
          <p:cNvPr id="56" name="Google Shape;296;p21"/>
          <p:cNvSpPr/>
          <p:nvPr/>
        </p:nvSpPr>
        <p:spPr>
          <a:xfrm>
            <a:off x="6583257" y="3413692"/>
            <a:ext cx="2648093" cy="1664808"/>
          </a:xfrm>
          <a:prstGeom prst="rect">
            <a:avLst/>
          </a:prstGeom>
          <a:solidFill>
            <a:srgbClr val="FFFFFF"/>
          </a:solidFill>
          <a:ln>
            <a:noFill/>
          </a:ln>
        </p:spPr>
        <p:txBody>
          <a:bodyPr spcFirstLastPara="1" wrap="square" lIns="45700" tIns="45700" rIns="45700" bIns="45700" anchor="ctr" anchorCtr="0">
            <a:noAutofit/>
          </a:bodyPr>
          <a:lstStyle/>
          <a:p>
            <a:pPr marL="0" marR="0" lvl="0" indent="0" algn="ctr" rtl="0">
              <a:lnSpc>
                <a:spcPct val="100000"/>
              </a:lnSpc>
              <a:spcBef>
                <a:spcPts val="0"/>
              </a:spcBef>
              <a:spcAft>
                <a:spcPts val="0"/>
              </a:spcAft>
              <a:buClr>
                <a:srgbClr val="FFFFFF"/>
              </a:buClr>
              <a:buSzPts val="900"/>
              <a:buFont typeface="Book Antiqua"/>
              <a:buNone/>
            </a:pPr>
            <a:r>
              <a:rPr lang="en-US" sz="900" b="0" i="0" u="none" strike="noStrike" cap="none" dirty="0">
                <a:solidFill>
                  <a:srgbClr val="FFFFFF"/>
                </a:solidFill>
                <a:latin typeface="Book Antiqua"/>
                <a:ea typeface="Book Antiqua"/>
                <a:cs typeface="Times New Roman" panose="02020603050405020304" pitchFamily="18" charset="0"/>
                <a:sym typeface="Book Antiqua"/>
              </a:rPr>
              <a:t>a</a:t>
            </a:r>
            <a:endParaRPr sz="900" b="0" i="0" u="none" strike="noStrike" cap="none" dirty="0">
              <a:solidFill>
                <a:srgbClr val="FFFFFF"/>
              </a:solidFill>
              <a:latin typeface="Book Antiqua"/>
              <a:ea typeface="Book Antiqua"/>
              <a:cs typeface="Times New Roman" panose="02020603050405020304" pitchFamily="18" charset="0"/>
              <a:sym typeface="Book Antiqua"/>
            </a:endParaRPr>
          </a:p>
        </p:txBody>
      </p:sp>
      <p:sp>
        <p:nvSpPr>
          <p:cNvPr id="57" name="Google Shape;298;p21"/>
          <p:cNvSpPr txBox="1"/>
          <p:nvPr/>
        </p:nvSpPr>
        <p:spPr>
          <a:xfrm>
            <a:off x="2655171" y="2937175"/>
            <a:ext cx="1527617" cy="1569580"/>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2F5496"/>
              </a:buClr>
              <a:buSzPts val="1000"/>
              <a:buFont typeface="Times New Roman"/>
              <a:buNone/>
            </a:pPr>
            <a:r>
              <a:rPr lang="en-US" sz="1000" b="1" i="0" u="none" strike="noStrike" cap="none" dirty="0">
                <a:solidFill>
                  <a:srgbClr val="2F5496"/>
                </a:solidFill>
                <a:latin typeface="Times New Roman"/>
                <a:ea typeface="Times New Roman"/>
                <a:cs typeface="Times New Roman"/>
                <a:sym typeface="Times New Roman"/>
              </a:rPr>
              <a:t>Results &amp; Discussions</a:t>
            </a:r>
          </a:p>
          <a:p>
            <a:pPr marL="0" marR="0" lvl="0" indent="0" algn="l" rtl="0">
              <a:lnSpc>
                <a:spcPct val="100000"/>
              </a:lnSpc>
              <a:spcBef>
                <a:spcPts val="0"/>
              </a:spcBef>
              <a:spcAft>
                <a:spcPts val="0"/>
              </a:spcAft>
              <a:buClr>
                <a:srgbClr val="2F5496"/>
              </a:buClr>
              <a:buSzPts val="1000"/>
              <a:buFont typeface="Times New Roman"/>
              <a:buNone/>
            </a:pPr>
            <a:r>
              <a:rPr lang="en-US" sz="1000" b="1" dirty="0">
                <a:solidFill>
                  <a:srgbClr val="2F5496"/>
                </a:solidFill>
                <a:latin typeface="Times New Roman"/>
                <a:cs typeface="Times New Roman"/>
                <a:sym typeface="Times New Roman"/>
              </a:rPr>
              <a:t>                   </a:t>
            </a:r>
            <a:endParaRPr lang="en-US" sz="1000" b="1" dirty="0">
              <a:solidFill>
                <a:srgbClr val="2F5496"/>
              </a:solidFill>
              <a:latin typeface="Times New Roman"/>
              <a:cs typeface="Times New Roman"/>
            </a:endParaRPr>
          </a:p>
          <a:p>
            <a:pPr marL="0" marR="0" lvl="0" indent="0" algn="l" rtl="0">
              <a:lnSpc>
                <a:spcPct val="100000"/>
              </a:lnSpc>
              <a:spcBef>
                <a:spcPts val="0"/>
              </a:spcBef>
              <a:spcAft>
                <a:spcPts val="0"/>
              </a:spcAft>
              <a:buClr>
                <a:srgbClr val="2F5496"/>
              </a:buClr>
              <a:buSzPts val="1000"/>
              <a:buFont typeface="Times New Roman"/>
              <a:buNone/>
            </a:pPr>
            <a:endParaRPr lang="en-US" sz="1000" b="1" dirty="0">
              <a:solidFill>
                <a:srgbClr val="2F5496"/>
              </a:solidFill>
              <a:latin typeface="Times New Roman"/>
              <a:cs typeface="Times New Roman"/>
              <a:sym typeface="Times New Roman"/>
            </a:endParaRPr>
          </a:p>
          <a:p>
            <a:pPr marL="0" marR="0" lvl="0" indent="0" algn="l" rtl="0">
              <a:lnSpc>
                <a:spcPct val="100000"/>
              </a:lnSpc>
              <a:spcBef>
                <a:spcPts val="0"/>
              </a:spcBef>
              <a:spcAft>
                <a:spcPts val="0"/>
              </a:spcAft>
              <a:buClr>
                <a:srgbClr val="2F5496"/>
              </a:buClr>
              <a:buSzPts val="1000"/>
              <a:buFont typeface="Times New Roman"/>
              <a:buNone/>
            </a:pPr>
            <a:r>
              <a:rPr lang="en-US" sz="1000" b="1" dirty="0">
                <a:solidFill>
                  <a:srgbClr val="2F5496"/>
                </a:solidFill>
                <a:latin typeface="Times New Roman"/>
                <a:cs typeface="Times New Roman"/>
                <a:sym typeface="Times New Roman"/>
              </a:rPr>
              <a:t>                                                                </a:t>
            </a:r>
          </a:p>
          <a:p>
            <a:pPr marL="0" marR="0" lvl="0" indent="0" algn="l" rtl="0">
              <a:lnSpc>
                <a:spcPct val="100000"/>
              </a:lnSpc>
              <a:spcBef>
                <a:spcPts val="0"/>
              </a:spcBef>
              <a:spcAft>
                <a:spcPts val="0"/>
              </a:spcAft>
              <a:buClr>
                <a:srgbClr val="2F5496"/>
              </a:buClr>
              <a:buSzPts val="1000"/>
              <a:buFont typeface="Times New Roman"/>
              <a:buNone/>
            </a:pPr>
            <a:endParaRPr lang="en-US" sz="1000" b="1" dirty="0">
              <a:solidFill>
                <a:srgbClr val="2F5496"/>
              </a:solidFill>
              <a:latin typeface="Times New Roman"/>
              <a:cs typeface="Times New Roman"/>
              <a:sym typeface="Times New Roman"/>
            </a:endParaRPr>
          </a:p>
          <a:p>
            <a:pPr marL="0" marR="0" lvl="0" indent="0" algn="l" rtl="0">
              <a:lnSpc>
                <a:spcPct val="100000"/>
              </a:lnSpc>
              <a:spcBef>
                <a:spcPts val="0"/>
              </a:spcBef>
              <a:spcAft>
                <a:spcPts val="0"/>
              </a:spcAft>
              <a:buClr>
                <a:srgbClr val="2F5496"/>
              </a:buClr>
              <a:buSzPts val="1000"/>
              <a:buFont typeface="Times New Roman"/>
              <a:buNone/>
            </a:pPr>
            <a:endParaRPr lang="en-US" sz="1000" b="1" dirty="0">
              <a:solidFill>
                <a:srgbClr val="2F5496"/>
              </a:solidFill>
              <a:latin typeface="Times New Roman"/>
              <a:cs typeface="Times New Roman"/>
              <a:sym typeface="Times New Roman"/>
            </a:endParaRPr>
          </a:p>
          <a:p>
            <a:pPr marL="0" marR="0" lvl="0" indent="0" algn="l" rtl="0">
              <a:lnSpc>
                <a:spcPct val="100000"/>
              </a:lnSpc>
              <a:spcBef>
                <a:spcPts val="0"/>
              </a:spcBef>
              <a:spcAft>
                <a:spcPts val="0"/>
              </a:spcAft>
              <a:buClr>
                <a:srgbClr val="2F5496"/>
              </a:buClr>
              <a:buSzPts val="1000"/>
              <a:buFont typeface="Times New Roman"/>
              <a:buNone/>
            </a:pPr>
            <a:endParaRPr lang="en-US" sz="1000" b="1" dirty="0">
              <a:solidFill>
                <a:srgbClr val="2F5496"/>
              </a:solidFill>
              <a:latin typeface="Times New Roman"/>
              <a:cs typeface="Times New Roman"/>
              <a:sym typeface="Times New Roman"/>
            </a:endParaRPr>
          </a:p>
          <a:p>
            <a:pPr marL="0" marR="0" lvl="0" indent="0" algn="l" rtl="0">
              <a:lnSpc>
                <a:spcPct val="100000"/>
              </a:lnSpc>
              <a:spcBef>
                <a:spcPts val="0"/>
              </a:spcBef>
              <a:spcAft>
                <a:spcPts val="0"/>
              </a:spcAft>
              <a:buClr>
                <a:srgbClr val="2F5496"/>
              </a:buClr>
              <a:buSzPts val="1000"/>
              <a:buFont typeface="Times New Roman"/>
              <a:buNone/>
            </a:pPr>
            <a:endParaRPr lang="en-US" sz="1000" b="1" dirty="0">
              <a:solidFill>
                <a:srgbClr val="2F5496"/>
              </a:solidFill>
              <a:latin typeface="Times New Roman"/>
              <a:cs typeface="Times New Roman"/>
              <a:sym typeface="Times New Roman"/>
            </a:endParaRPr>
          </a:p>
          <a:p>
            <a:pPr marL="0" marR="0" lvl="0" indent="0" algn="l" rtl="0">
              <a:lnSpc>
                <a:spcPct val="100000"/>
              </a:lnSpc>
              <a:spcBef>
                <a:spcPts val="0"/>
              </a:spcBef>
              <a:spcAft>
                <a:spcPts val="0"/>
              </a:spcAft>
              <a:buClr>
                <a:srgbClr val="2F5496"/>
              </a:buClr>
              <a:buSzPts val="1000"/>
              <a:buFont typeface="Times New Roman"/>
              <a:buNone/>
            </a:pPr>
            <a:r>
              <a:rPr lang="en-US" sz="1000" b="1" dirty="0">
                <a:solidFill>
                  <a:srgbClr val="2F5496"/>
                </a:solidFill>
                <a:latin typeface="Times New Roman"/>
                <a:cs typeface="Times New Roman"/>
                <a:sym typeface="Times New Roman"/>
              </a:rPr>
              <a:t> </a:t>
            </a:r>
            <a:endParaRPr dirty="0"/>
          </a:p>
        </p:txBody>
      </p:sp>
      <p:sp>
        <p:nvSpPr>
          <p:cNvPr id="58" name="Google Shape;301;p21"/>
          <p:cNvSpPr txBox="1"/>
          <p:nvPr/>
        </p:nvSpPr>
        <p:spPr>
          <a:xfrm>
            <a:off x="585627" y="-32715"/>
            <a:ext cx="7256360" cy="838661"/>
          </a:xfrm>
          <a:prstGeom prst="rect">
            <a:avLst/>
          </a:prstGeom>
          <a:noFill/>
          <a:ln>
            <a:noFill/>
          </a:ln>
        </p:spPr>
        <p:txBody>
          <a:bodyPr spcFirstLastPara="1" wrap="square" lIns="34275" tIns="34275" rIns="34275" bIns="34275" anchor="t" anchorCtr="0">
            <a:spAutoFit/>
          </a:bodyPr>
          <a:lstStyle/>
          <a:p>
            <a:pPr algn="ctr">
              <a:buClr>
                <a:srgbClr val="FFFFFF"/>
              </a:buClr>
              <a:buSzPts val="1200"/>
            </a:pPr>
            <a:r>
              <a:rPr lang="en-US" sz="1000" dirty="0">
                <a:solidFill>
                  <a:schemeClr val="bg1"/>
                </a:solidFill>
                <a:latin typeface="Book Antiqua"/>
              </a:rPr>
              <a:t>Project title: Detecting Face Forgery in Videos using Deep Learning</a:t>
            </a:r>
          </a:p>
          <a:p>
            <a:pPr marL="0" marR="0" lvl="0" indent="0" algn="ctr" rtl="0">
              <a:lnSpc>
                <a:spcPct val="100000"/>
              </a:lnSpc>
              <a:spcBef>
                <a:spcPts val="0"/>
              </a:spcBef>
              <a:spcAft>
                <a:spcPts val="0"/>
              </a:spcAft>
              <a:buClr>
                <a:srgbClr val="FFFFFF"/>
              </a:buClr>
              <a:buSzPts val="1200"/>
              <a:buFont typeface="Book Antiqua"/>
              <a:buNone/>
            </a:pPr>
            <a:r>
              <a:rPr lang="en-US" sz="1000" dirty="0">
                <a:solidFill>
                  <a:schemeClr val="bg1"/>
                </a:solidFill>
                <a:latin typeface="Book Antiqua"/>
              </a:rPr>
              <a:t>Team members names: Somil Yadav, Harsh Kashyap, Abhinav Anand, Sanjana Habib</a:t>
            </a:r>
          </a:p>
          <a:p>
            <a:pPr lvl="0" algn="ctr">
              <a:buClr>
                <a:srgbClr val="FFFFFF"/>
              </a:buClr>
              <a:buSzPts val="1200"/>
            </a:pPr>
            <a:r>
              <a:rPr lang="en-US" sz="1000" dirty="0">
                <a:solidFill>
                  <a:schemeClr val="bg1"/>
                </a:solidFill>
                <a:latin typeface="Book Antiqua" panose="02040602050305030304" pitchFamily="18" charset="0"/>
              </a:rPr>
              <a:t>Guide Name: Prof. Guruprasad </a:t>
            </a:r>
            <a:r>
              <a:rPr lang="en-US" sz="1000" dirty="0" err="1">
                <a:solidFill>
                  <a:schemeClr val="bg1"/>
                </a:solidFill>
                <a:latin typeface="Book Antiqua" panose="02040602050305030304" pitchFamily="18" charset="0"/>
              </a:rPr>
              <a:t>Konnurmath</a:t>
            </a:r>
            <a:endParaRPr lang="en-US" sz="1000" dirty="0">
              <a:solidFill>
                <a:schemeClr val="bg1"/>
              </a:solidFill>
              <a:latin typeface="Book Antiqua" panose="02040602050305030304" pitchFamily="18" charset="0"/>
            </a:endParaRPr>
          </a:p>
          <a:p>
            <a:pPr marL="0" marR="0" lvl="0" indent="0" algn="ctr" rtl="0">
              <a:lnSpc>
                <a:spcPct val="100000"/>
              </a:lnSpc>
              <a:spcBef>
                <a:spcPts val="0"/>
              </a:spcBef>
              <a:spcAft>
                <a:spcPts val="0"/>
              </a:spcAft>
              <a:buClr>
                <a:srgbClr val="FFFFFF"/>
              </a:buClr>
              <a:buSzPts val="1200"/>
              <a:buFont typeface="Book Antiqua"/>
              <a:buNone/>
            </a:pPr>
            <a:endParaRPr lang="en-US" sz="1000" dirty="0">
              <a:solidFill>
                <a:schemeClr val="bg1"/>
              </a:solidFill>
              <a:latin typeface="Book Antiqua" panose="02040602050305030304" pitchFamily="18" charset="0"/>
            </a:endParaRPr>
          </a:p>
          <a:p>
            <a:pPr marL="0" marR="0" lvl="0" indent="0" algn="ctr" rtl="0">
              <a:lnSpc>
                <a:spcPct val="100000"/>
              </a:lnSpc>
              <a:spcBef>
                <a:spcPts val="0"/>
              </a:spcBef>
              <a:spcAft>
                <a:spcPts val="0"/>
              </a:spcAft>
              <a:buClr>
                <a:srgbClr val="FFFFFF"/>
              </a:buClr>
              <a:buSzPts val="1200"/>
              <a:buFont typeface="Book Antiqua"/>
              <a:buNone/>
            </a:pPr>
            <a:endParaRPr lang="en-US" sz="1000" dirty="0">
              <a:solidFill>
                <a:schemeClr val="bg1"/>
              </a:solidFill>
              <a:latin typeface="Book Antiqua" panose="02040602050305030304" pitchFamily="18" charset="0"/>
            </a:endParaRPr>
          </a:p>
        </p:txBody>
      </p:sp>
      <p:sp>
        <p:nvSpPr>
          <p:cNvPr id="60" name="Google Shape;298;p21"/>
          <p:cNvSpPr txBox="1"/>
          <p:nvPr/>
        </p:nvSpPr>
        <p:spPr>
          <a:xfrm>
            <a:off x="6509661" y="473831"/>
            <a:ext cx="2804689" cy="2954574"/>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2F5496"/>
              </a:buClr>
              <a:buSzPts val="1000"/>
              <a:buFont typeface="Times New Roman"/>
              <a:buNone/>
            </a:pPr>
            <a:r>
              <a:rPr lang="en-US" sz="1000" b="1" i="0" u="none" strike="noStrike" cap="none" dirty="0">
                <a:solidFill>
                  <a:srgbClr val="2F5496"/>
                </a:solidFill>
                <a:latin typeface="Times New Roman"/>
                <a:ea typeface="Times New Roman"/>
                <a:cs typeface="Times New Roman"/>
                <a:sym typeface="Times New Roman"/>
              </a:rPr>
              <a:t>Proposed work</a:t>
            </a:r>
          </a:p>
          <a:p>
            <a:pPr>
              <a:buSzPts val="1000"/>
            </a:pPr>
            <a:endParaRPr lang="en-US" sz="800" b="1" dirty="0">
              <a:solidFill>
                <a:srgbClr val="2F5496"/>
              </a:solidFill>
              <a:latin typeface="Times New Roman"/>
              <a:cs typeface="Times New Roman"/>
            </a:endParaRPr>
          </a:p>
          <a:p>
            <a:pPr marL="171450" indent="-171450">
              <a:buChar char="•"/>
            </a:pPr>
            <a:r>
              <a:rPr lang="en-US" sz="800" dirty="0"/>
              <a:t>Training Feature Extractor: Train an EfficientNetB4 model with data augmentation and additional dense layers to extract robust features from video frames.</a:t>
            </a:r>
          </a:p>
          <a:p>
            <a:pPr marL="171450" indent="-171450">
              <a:buChar char="•"/>
            </a:pPr>
            <a:r>
              <a:rPr lang="en-US" sz="800" dirty="0"/>
              <a:t>Load and Preprocess Video Frames: Extract and crop faces from video frames using Haar Cascade, then resize and preprocess the faces.</a:t>
            </a:r>
          </a:p>
          <a:p>
            <a:pPr marL="171450" indent="-171450">
              <a:buChar char="•"/>
            </a:pPr>
            <a:r>
              <a:rPr lang="en-US" sz="800" dirty="0"/>
              <a:t>Feature Extraction: Use the trained EfficientNetB4 model to extract deep features from each frame of  the video.</a:t>
            </a:r>
          </a:p>
          <a:p>
            <a:pPr marL="171450" indent="-171450">
              <a:buChar char="•"/>
            </a:pPr>
            <a:r>
              <a:rPr lang="en-US" sz="800" dirty="0"/>
              <a:t>Prepare Data for Sequential Model: Create frame masks and organize extracted features into consistent-length sequences for each video.</a:t>
            </a:r>
          </a:p>
          <a:p>
            <a:pPr marL="171450" indent="-171450">
              <a:buChar char="•"/>
            </a:pPr>
            <a:r>
              <a:rPr lang="en-US" sz="800" dirty="0"/>
              <a:t>Train Sequential Model: Construct and train a GRU-based model on the sequential frame features to learn temporal dependencies and classify videos.</a:t>
            </a:r>
          </a:p>
          <a:p>
            <a:pPr marL="171450" indent="-171450">
              <a:buChar char="•"/>
            </a:pPr>
            <a:r>
              <a:rPr lang="en-US" sz="800" dirty="0"/>
              <a:t>Predict and Visualize: Implementing a function to load video, extract features, predict forgery using the trained models, and visualize frames with predictions. Visualize frames with predictions to indicate real or fake status.</a:t>
            </a:r>
          </a:p>
        </p:txBody>
      </p:sp>
      <p:sp>
        <p:nvSpPr>
          <p:cNvPr id="61" name="Google Shape;301;p21"/>
          <p:cNvSpPr txBox="1"/>
          <p:nvPr/>
        </p:nvSpPr>
        <p:spPr>
          <a:xfrm>
            <a:off x="7841987" y="4343"/>
            <a:ext cx="1399130" cy="438551"/>
          </a:xfrm>
          <a:prstGeom prst="rect">
            <a:avLst/>
          </a:prstGeom>
          <a:noFill/>
          <a:ln>
            <a:noFill/>
          </a:ln>
        </p:spPr>
        <p:txBody>
          <a:bodyPr spcFirstLastPara="1" wrap="square" lIns="34275" tIns="34275" rIns="34275" bIns="34275" anchor="t" anchorCtr="0">
            <a:spAutoFit/>
          </a:bodyPr>
          <a:lstStyle/>
          <a:p>
            <a:pPr marL="0" marR="0" lvl="0" indent="0" rtl="0">
              <a:lnSpc>
                <a:spcPct val="100000"/>
              </a:lnSpc>
              <a:spcBef>
                <a:spcPts val="0"/>
              </a:spcBef>
              <a:spcAft>
                <a:spcPts val="0"/>
              </a:spcAft>
              <a:buClr>
                <a:srgbClr val="FFFFFF"/>
              </a:buClr>
              <a:buSzPts val="1200"/>
              <a:buFont typeface="Book Antiqua"/>
              <a:buNone/>
            </a:pPr>
            <a:r>
              <a:rPr lang="en-IN" sz="1200" b="0" i="0" u="none" strike="noStrike" cap="none" dirty="0">
                <a:solidFill>
                  <a:srgbClr val="FFFFFF"/>
                </a:solidFill>
                <a:latin typeface="Book Antiqua"/>
                <a:ea typeface="Book Antiqua"/>
                <a:cs typeface="Book Antiqua"/>
                <a:sym typeface="Book Antiqua"/>
              </a:rPr>
              <a:t>Minor Project -2</a:t>
            </a:r>
          </a:p>
          <a:p>
            <a:pPr marL="0" marR="0" lvl="0" indent="0" rtl="0">
              <a:lnSpc>
                <a:spcPct val="100000"/>
              </a:lnSpc>
              <a:spcBef>
                <a:spcPts val="0"/>
              </a:spcBef>
              <a:spcAft>
                <a:spcPts val="0"/>
              </a:spcAft>
              <a:buClr>
                <a:srgbClr val="FFFFFF"/>
              </a:buClr>
              <a:buSzPts val="1200"/>
              <a:buFont typeface="Book Antiqua"/>
              <a:buNone/>
            </a:pPr>
            <a:r>
              <a:rPr lang="en-IN" sz="1200" dirty="0">
                <a:solidFill>
                  <a:srgbClr val="FFFFFF"/>
                </a:solidFill>
                <a:latin typeface="Book Antiqua"/>
                <a:sym typeface="Book Antiqua"/>
              </a:rPr>
              <a:t>23ECSW304</a:t>
            </a:r>
            <a:endParaRPr dirty="0"/>
          </a:p>
        </p:txBody>
      </p:sp>
      <p:sp>
        <p:nvSpPr>
          <p:cNvPr id="62" name="Rectangle 61"/>
          <p:cNvSpPr/>
          <p:nvPr/>
        </p:nvSpPr>
        <p:spPr>
          <a:xfrm>
            <a:off x="6850919" y="2387884"/>
            <a:ext cx="2325159" cy="246221"/>
          </a:xfrm>
          <a:prstGeom prst="rect">
            <a:avLst/>
          </a:prstGeom>
        </p:spPr>
        <p:txBody>
          <a:bodyPr wrap="square" lIns="91440" tIns="45720" rIns="91440" bIns="45720" anchor="t">
            <a:spAutoFit/>
          </a:bodyPr>
          <a:lstStyle/>
          <a:p>
            <a:pPr lvl="0">
              <a:buClr>
                <a:srgbClr val="2F5496"/>
              </a:buClr>
              <a:buSzPts val="1000"/>
            </a:pPr>
            <a:endParaRPr lang="en-US" sz="1000" b="1" dirty="0">
              <a:solidFill>
                <a:srgbClr val="2F5496"/>
              </a:solidFill>
              <a:latin typeface="Times New Roman" panose="02020603050405020304" pitchFamily="18" charset="0"/>
              <a:ea typeface="Times New Roman"/>
              <a:cs typeface="Times New Roman" panose="02020603050405020304" pitchFamily="18" charset="0"/>
            </a:endParaRPr>
          </a:p>
        </p:txBody>
      </p:sp>
      <p:pic>
        <p:nvPicPr>
          <p:cNvPr id="20" name="Picture 19">
            <a:extLst>
              <a:ext uri="{FF2B5EF4-FFF2-40B4-BE49-F238E27FC236}">
                <a16:creationId xmlns:a16="http://schemas.microsoft.com/office/drawing/2014/main" id="{39DD86C0-5E61-4418-A4FD-351A24A03380}"/>
              </a:ext>
            </a:extLst>
          </p:cNvPr>
          <p:cNvPicPr>
            <a:picLocks noChangeAspect="1"/>
          </p:cNvPicPr>
          <p:nvPr/>
        </p:nvPicPr>
        <p:blipFill>
          <a:blip r:embed="rId4"/>
          <a:stretch>
            <a:fillRect/>
          </a:stretch>
        </p:blipFill>
        <p:spPr>
          <a:xfrm>
            <a:off x="55187" y="3780689"/>
            <a:ext cx="2566190" cy="1297715"/>
          </a:xfrm>
          <a:prstGeom prst="rect">
            <a:avLst/>
          </a:prstGeom>
        </p:spPr>
      </p:pic>
      <p:pic>
        <p:nvPicPr>
          <p:cNvPr id="2" name="Picture 1">
            <a:extLst>
              <a:ext uri="{FF2B5EF4-FFF2-40B4-BE49-F238E27FC236}">
                <a16:creationId xmlns:a16="http://schemas.microsoft.com/office/drawing/2014/main" id="{A3A28D9D-CA6F-96A6-BDF6-CA7748C24F04}"/>
              </a:ext>
            </a:extLst>
          </p:cNvPr>
          <p:cNvPicPr>
            <a:picLocks noChangeAspect="1"/>
          </p:cNvPicPr>
          <p:nvPr/>
        </p:nvPicPr>
        <p:blipFill>
          <a:blip r:embed="rId5"/>
          <a:srcRect/>
          <a:stretch/>
        </p:blipFill>
        <p:spPr>
          <a:xfrm>
            <a:off x="2695795" y="551931"/>
            <a:ext cx="3858785" cy="2395594"/>
          </a:xfrm>
          <a:prstGeom prst="rect">
            <a:avLst/>
          </a:prstGeom>
        </p:spPr>
      </p:pic>
      <p:pic>
        <p:nvPicPr>
          <p:cNvPr id="3" name="Picture 2" descr="A collage of a group of people&#10;&#10;Description automatically generated">
            <a:extLst>
              <a:ext uri="{FF2B5EF4-FFF2-40B4-BE49-F238E27FC236}">
                <a16:creationId xmlns:a16="http://schemas.microsoft.com/office/drawing/2014/main" id="{478A0CF1-E4AB-2923-6269-4FB4CF27F127}"/>
              </a:ext>
            </a:extLst>
          </p:cNvPr>
          <p:cNvPicPr>
            <a:picLocks noChangeAspect="1"/>
          </p:cNvPicPr>
          <p:nvPr/>
        </p:nvPicPr>
        <p:blipFill>
          <a:blip r:embed="rId6"/>
          <a:stretch>
            <a:fillRect/>
          </a:stretch>
        </p:blipFill>
        <p:spPr>
          <a:xfrm>
            <a:off x="2756827" y="3185501"/>
            <a:ext cx="1877411" cy="1749143"/>
          </a:xfrm>
          <a:prstGeom prst="rect">
            <a:avLst/>
          </a:prstGeom>
        </p:spPr>
      </p:pic>
      <p:sp>
        <p:nvSpPr>
          <p:cNvPr id="59" name="Google Shape;303;p21"/>
          <p:cNvSpPr txBox="1"/>
          <p:nvPr/>
        </p:nvSpPr>
        <p:spPr>
          <a:xfrm>
            <a:off x="2660897" y="517798"/>
            <a:ext cx="2551146" cy="692416"/>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2F5496"/>
              </a:buClr>
              <a:buSzPts val="1000"/>
              <a:buFont typeface="Times New Roman"/>
              <a:buNone/>
            </a:pPr>
            <a:r>
              <a:rPr lang="en-US" sz="1000" b="1" i="0" u="none" strike="noStrike" cap="none" dirty="0">
                <a:solidFill>
                  <a:srgbClr val="2F5496"/>
                </a:solidFill>
                <a:latin typeface="Times New Roman"/>
                <a:ea typeface="Times New Roman"/>
                <a:cs typeface="Times New Roman"/>
                <a:sym typeface="Times New Roman"/>
              </a:rPr>
              <a:t>Architecture</a:t>
            </a:r>
          </a:p>
          <a:p>
            <a:pPr>
              <a:buClr>
                <a:srgbClr val="2F5496"/>
              </a:buClr>
              <a:buSzPts val="1000"/>
            </a:pPr>
            <a:endParaRPr lang="en-AU" sz="900"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2F5496"/>
              </a:buClr>
              <a:buSzPts val="1000"/>
              <a:buFont typeface="Times New Roman"/>
              <a:buNone/>
            </a:pPr>
            <a:endParaRPr dirty="0"/>
          </a:p>
        </p:txBody>
      </p:sp>
      <p:sp>
        <p:nvSpPr>
          <p:cNvPr id="4" name="Google Shape;298;p21">
            <a:extLst>
              <a:ext uri="{FF2B5EF4-FFF2-40B4-BE49-F238E27FC236}">
                <a16:creationId xmlns:a16="http://schemas.microsoft.com/office/drawing/2014/main" id="{6F35DF5E-818F-0C46-9C8D-80F0E4A43ED8}"/>
              </a:ext>
            </a:extLst>
          </p:cNvPr>
          <p:cNvSpPr txBox="1"/>
          <p:nvPr/>
        </p:nvSpPr>
        <p:spPr>
          <a:xfrm>
            <a:off x="6537797" y="3331590"/>
            <a:ext cx="2646469" cy="1969689"/>
          </a:xfrm>
          <a:prstGeom prst="rect">
            <a:avLst/>
          </a:prstGeom>
          <a:noFill/>
          <a:ln>
            <a:noFill/>
          </a:ln>
        </p:spPr>
        <p:txBody>
          <a:bodyPr spcFirstLastPara="1" wrap="square" lIns="91400" tIns="91400" rIns="91400" bIns="91400" anchor="t" anchorCtr="0">
            <a:spAutoFit/>
          </a:bodyPr>
          <a:lstStyle/>
          <a:p>
            <a:pPr marL="0" marR="0" lvl="0" indent="0" algn="l" rtl="0">
              <a:lnSpc>
                <a:spcPct val="100000"/>
              </a:lnSpc>
              <a:spcBef>
                <a:spcPts val="0"/>
              </a:spcBef>
              <a:spcAft>
                <a:spcPts val="0"/>
              </a:spcAft>
              <a:buClr>
                <a:srgbClr val="2F5496"/>
              </a:buClr>
              <a:buSzPts val="1000"/>
              <a:buFont typeface="Times New Roman"/>
              <a:buNone/>
            </a:pPr>
            <a:r>
              <a:rPr lang="en-US" sz="1000" b="1" dirty="0">
                <a:solidFill>
                  <a:srgbClr val="2F5496"/>
                </a:solidFill>
                <a:latin typeface="Times New Roman"/>
                <a:ea typeface="Times New Roman"/>
                <a:cs typeface="Times New Roman"/>
              </a:rPr>
              <a:t>Conclusion</a:t>
            </a:r>
            <a:endParaRPr lang="en-US" sz="1000" b="1" i="0" u="none" strike="noStrike" cap="none" dirty="0">
              <a:solidFill>
                <a:srgbClr val="2F5496"/>
              </a:solidFill>
              <a:latin typeface="Times New Roman"/>
              <a:ea typeface="Times New Roman"/>
              <a:cs typeface="Times New Roman"/>
              <a:sym typeface="Times New Roman"/>
            </a:endParaRPr>
          </a:p>
          <a:p>
            <a:endParaRPr lang="en-US" sz="800" dirty="0">
              <a:ea typeface="Calibri"/>
            </a:endParaRPr>
          </a:p>
          <a:p>
            <a:pPr marL="171450" indent="-171450">
              <a:buChar char="•"/>
            </a:pPr>
            <a:r>
              <a:rPr lang="en-US" sz="800" dirty="0">
                <a:ea typeface="Calibri"/>
              </a:rPr>
              <a:t>The face forgery detection model achieved excellent performance with the EfficientNetB4 feature extractor, demonstrating a test loss of 0.2476 and a test accuracy of 0.8961. </a:t>
            </a:r>
            <a:endParaRPr lang="en-US" dirty="0">
              <a:ea typeface="Calibri"/>
            </a:endParaRPr>
          </a:p>
          <a:p>
            <a:pPr marL="171450" indent="-171450">
              <a:buChar char="•"/>
            </a:pPr>
            <a:r>
              <a:rPr lang="en-US" sz="800" dirty="0">
                <a:ea typeface="Calibri"/>
              </a:rPr>
              <a:t>Integrating these features into a GRU-based sequential model further improved the detection capabilities. </a:t>
            </a:r>
            <a:endParaRPr lang="en-US" dirty="0">
              <a:ea typeface="Calibri"/>
            </a:endParaRPr>
          </a:p>
          <a:p>
            <a:pPr marL="171450" indent="-171450">
              <a:buChar char="•"/>
            </a:pPr>
            <a:r>
              <a:rPr lang="en-US" sz="800" dirty="0">
                <a:ea typeface="Calibri"/>
              </a:rPr>
              <a:t>This combined approach proves effective in identifying deepfakes, showcasing its potential for real-world </a:t>
            </a:r>
            <a:r>
              <a:rPr lang="en-US" sz="800" dirty="0"/>
              <a:t>applications in video authentication and digital forgery prevention.</a:t>
            </a:r>
            <a:endParaRPr lang="en-US"/>
          </a:p>
          <a:p>
            <a:pPr marL="0" marR="0" lvl="0" indent="0" algn="l" rtl="0">
              <a:lnSpc>
                <a:spcPct val="100000"/>
              </a:lnSpc>
              <a:spcBef>
                <a:spcPts val="0"/>
              </a:spcBef>
              <a:spcAft>
                <a:spcPts val="0"/>
              </a:spcAft>
              <a:buClr>
                <a:srgbClr val="2F5496"/>
              </a:buClr>
              <a:buSzPts val="1000"/>
              <a:buFont typeface="Times New Roman"/>
              <a:buNone/>
            </a:pPr>
            <a:r>
              <a:rPr lang="en-US" sz="1000" b="1" dirty="0">
                <a:solidFill>
                  <a:srgbClr val="2F5496"/>
                </a:solidFill>
                <a:latin typeface="Times New Roman"/>
                <a:cs typeface="Times New Roman"/>
                <a:sym typeface="Times New Roman"/>
              </a:rPr>
              <a:t>                   </a:t>
            </a:r>
            <a:endParaRPr lang="en-US" sz="1000" b="1" dirty="0">
              <a:solidFill>
                <a:srgbClr val="2F5496"/>
              </a:solidFill>
              <a:latin typeface="Times New Roman"/>
              <a:cs typeface="Times New Roman"/>
            </a:endParaRPr>
          </a:p>
        </p:txBody>
      </p:sp>
      <p:pic>
        <p:nvPicPr>
          <p:cNvPr id="7" name="Picture 6" descr="A person standing outside with trees in the background&#10;&#10;Description automatically generated">
            <a:extLst>
              <a:ext uri="{FF2B5EF4-FFF2-40B4-BE49-F238E27FC236}">
                <a16:creationId xmlns:a16="http://schemas.microsoft.com/office/drawing/2014/main" id="{CF096AEA-6818-7A1D-D12A-955660C0A769}"/>
              </a:ext>
            </a:extLst>
          </p:cNvPr>
          <p:cNvPicPr>
            <a:picLocks noChangeAspect="1"/>
          </p:cNvPicPr>
          <p:nvPr/>
        </p:nvPicPr>
        <p:blipFill>
          <a:blip r:embed="rId7"/>
          <a:stretch>
            <a:fillRect/>
          </a:stretch>
        </p:blipFill>
        <p:spPr>
          <a:xfrm>
            <a:off x="4771947" y="4119630"/>
            <a:ext cx="1628528" cy="816199"/>
          </a:xfrm>
          <a:prstGeom prst="rect">
            <a:avLst/>
          </a:prstGeom>
        </p:spPr>
      </p:pic>
      <p:pic>
        <p:nvPicPr>
          <p:cNvPr id="8" name="Picture 7" descr="A person standing on a porch&#10;&#10;Description automatically generated">
            <a:extLst>
              <a:ext uri="{FF2B5EF4-FFF2-40B4-BE49-F238E27FC236}">
                <a16:creationId xmlns:a16="http://schemas.microsoft.com/office/drawing/2014/main" id="{32EF2730-12CC-A565-46DD-DED4DCCF750A}"/>
              </a:ext>
            </a:extLst>
          </p:cNvPr>
          <p:cNvPicPr>
            <a:picLocks noChangeAspect="1"/>
          </p:cNvPicPr>
          <p:nvPr/>
        </p:nvPicPr>
        <p:blipFill>
          <a:blip r:embed="rId8"/>
          <a:stretch>
            <a:fillRect/>
          </a:stretch>
        </p:blipFill>
        <p:spPr>
          <a:xfrm>
            <a:off x="4761215" y="2998094"/>
            <a:ext cx="1641240" cy="880594"/>
          </a:xfrm>
          <a:prstGeom prst="rect">
            <a:avLst/>
          </a:prstGeom>
        </p:spPr>
      </p:pic>
      <p:sp>
        <p:nvSpPr>
          <p:cNvPr id="9" name="TextBox 8">
            <a:extLst>
              <a:ext uri="{FF2B5EF4-FFF2-40B4-BE49-F238E27FC236}">
                <a16:creationId xmlns:a16="http://schemas.microsoft.com/office/drawing/2014/main" id="{B7C320BC-44EE-8420-5248-671C5D64FC7F}"/>
              </a:ext>
            </a:extLst>
          </p:cNvPr>
          <p:cNvSpPr txBox="1"/>
          <p:nvPr/>
        </p:nvSpPr>
        <p:spPr>
          <a:xfrm>
            <a:off x="4768214" y="3830264"/>
            <a:ext cx="1722879"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latin typeface="Times New Roman"/>
              </a:rPr>
              <a:t>Video classification on a real video</a:t>
            </a:r>
          </a:p>
        </p:txBody>
      </p:sp>
      <p:sp>
        <p:nvSpPr>
          <p:cNvPr id="10" name="TextBox 9">
            <a:extLst>
              <a:ext uri="{FF2B5EF4-FFF2-40B4-BE49-F238E27FC236}">
                <a16:creationId xmlns:a16="http://schemas.microsoft.com/office/drawing/2014/main" id="{922A346A-E5A6-9AA5-B164-D57346D3A8A5}"/>
              </a:ext>
            </a:extLst>
          </p:cNvPr>
          <p:cNvSpPr txBox="1"/>
          <p:nvPr/>
        </p:nvSpPr>
        <p:spPr>
          <a:xfrm>
            <a:off x="4760165" y="4933017"/>
            <a:ext cx="1851667"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latin typeface="Times New Roman"/>
              </a:rPr>
              <a:t>Video classification on a fake video</a:t>
            </a:r>
          </a:p>
        </p:txBody>
      </p:sp>
      <p:sp>
        <p:nvSpPr>
          <p:cNvPr id="11" name="TextBox 10">
            <a:extLst>
              <a:ext uri="{FF2B5EF4-FFF2-40B4-BE49-F238E27FC236}">
                <a16:creationId xmlns:a16="http://schemas.microsoft.com/office/drawing/2014/main" id="{E6CC5480-4864-23D4-14A1-D56F2598EEE1}"/>
              </a:ext>
            </a:extLst>
          </p:cNvPr>
          <p:cNvSpPr txBox="1"/>
          <p:nvPr/>
        </p:nvSpPr>
        <p:spPr>
          <a:xfrm>
            <a:off x="2876630" y="4933018"/>
            <a:ext cx="2334624"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latin typeface="Times New Roman"/>
              </a:rPr>
              <a:t>Image classification on faces </a:t>
            </a:r>
            <a:endParaRPr lang="en-US" dirty="0"/>
          </a:p>
        </p:txBody>
      </p:sp>
      <p:sp>
        <p:nvSpPr>
          <p:cNvPr id="6" name="Rectangle 5">
            <a:extLst>
              <a:ext uri="{FF2B5EF4-FFF2-40B4-BE49-F238E27FC236}">
                <a16:creationId xmlns:a16="http://schemas.microsoft.com/office/drawing/2014/main" id="{B233A9AB-0D71-4389-88E6-48D62A83ABCB}"/>
              </a:ext>
            </a:extLst>
          </p:cNvPr>
          <p:cNvSpPr/>
          <p:nvPr/>
        </p:nvSpPr>
        <p:spPr>
          <a:xfrm>
            <a:off x="5187950" y="4410075"/>
            <a:ext cx="134938" cy="136508"/>
          </a:xfrm>
          <a:prstGeom prst="rect">
            <a:avLst/>
          </a:prstGeom>
          <a:noFill/>
          <a:ln w="190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4350B20-7863-4E03-B7F2-ED25AEF5F5A9}"/>
              </a:ext>
            </a:extLst>
          </p:cNvPr>
          <p:cNvSpPr/>
          <p:nvPr/>
        </p:nvSpPr>
        <p:spPr>
          <a:xfrm>
            <a:off x="5535344" y="3246438"/>
            <a:ext cx="89169" cy="83125"/>
          </a:xfrm>
          <a:prstGeom prst="rect">
            <a:avLst/>
          </a:prstGeom>
          <a:noFill/>
          <a:ln w="190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E840340-2CA0-4D0A-A7B3-38AB06D22613}"/>
              </a:ext>
            </a:extLst>
          </p:cNvPr>
          <p:cNvSpPr txBox="1"/>
          <p:nvPr/>
        </p:nvSpPr>
        <p:spPr>
          <a:xfrm>
            <a:off x="5571932" y="3177883"/>
            <a:ext cx="553720" cy="169277"/>
          </a:xfrm>
          <a:prstGeom prst="rect">
            <a:avLst/>
          </a:prstGeom>
          <a:noFill/>
        </p:spPr>
        <p:txBody>
          <a:bodyPr wrap="square" rtlCol="0">
            <a:spAutoFit/>
          </a:bodyPr>
          <a:lstStyle/>
          <a:p>
            <a:r>
              <a:rPr lang="en-US" sz="500">
                <a:solidFill>
                  <a:srgbClr val="FFFF00"/>
                </a:solidFill>
                <a:latin typeface="+mj-lt"/>
                <a:ea typeface="Calibri" panose="020F0502020204030204" pitchFamily="34" charset="0"/>
                <a:cs typeface="Calibri" panose="020F0502020204030204" pitchFamily="34" charset="0"/>
              </a:rPr>
              <a:t>0.54</a:t>
            </a:r>
            <a:endParaRPr lang="en-US" sz="500" dirty="0">
              <a:solidFill>
                <a:srgbClr val="FFFF00"/>
              </a:solidFill>
              <a:latin typeface="+mj-lt"/>
              <a:ea typeface="Calibri" panose="020F0502020204030204" pitchFamily="34" charset="0"/>
              <a:cs typeface="Calibri" panose="020F0502020204030204" pitchFamily="34" charset="0"/>
            </a:endParaRPr>
          </a:p>
        </p:txBody>
      </p:sp>
      <p:sp>
        <p:nvSpPr>
          <p:cNvPr id="34" name="TextBox 33">
            <a:extLst>
              <a:ext uri="{FF2B5EF4-FFF2-40B4-BE49-F238E27FC236}">
                <a16:creationId xmlns:a16="http://schemas.microsoft.com/office/drawing/2014/main" id="{DF7840BE-10FB-4C5C-B1DE-C5BAD272C17D}"/>
              </a:ext>
            </a:extLst>
          </p:cNvPr>
          <p:cNvSpPr txBox="1"/>
          <p:nvPr/>
        </p:nvSpPr>
        <p:spPr>
          <a:xfrm>
            <a:off x="5295072" y="4361792"/>
            <a:ext cx="553720" cy="169277"/>
          </a:xfrm>
          <a:prstGeom prst="rect">
            <a:avLst/>
          </a:prstGeom>
          <a:noFill/>
        </p:spPr>
        <p:txBody>
          <a:bodyPr wrap="square" rtlCol="0">
            <a:spAutoFit/>
          </a:bodyPr>
          <a:lstStyle/>
          <a:p>
            <a:r>
              <a:rPr lang="en-US" sz="500" dirty="0">
                <a:solidFill>
                  <a:srgbClr val="FFFF00"/>
                </a:solidFill>
                <a:latin typeface="+mj-lt"/>
              </a:rPr>
              <a:t>0.14</a:t>
            </a:r>
            <a:endParaRPr lang="en-US" dirty="0">
              <a:solidFill>
                <a:srgbClr val="FFFF00"/>
              </a:solidFill>
              <a:latin typeface="+mj-lt"/>
            </a:endParaRPr>
          </a:p>
        </p:txBody>
      </p:sp>
      <p:sp>
        <p:nvSpPr>
          <p:cNvPr id="14" name="Rectangle 13">
            <a:extLst>
              <a:ext uri="{FF2B5EF4-FFF2-40B4-BE49-F238E27FC236}">
                <a16:creationId xmlns:a16="http://schemas.microsoft.com/office/drawing/2014/main" id="{E183AB95-E921-4E70-AF87-DFFE002079C6}"/>
              </a:ext>
            </a:extLst>
          </p:cNvPr>
          <p:cNvSpPr/>
          <p:nvPr/>
        </p:nvSpPr>
        <p:spPr>
          <a:xfrm>
            <a:off x="5748333" y="2257425"/>
            <a:ext cx="114300" cy="1304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D27B8CF-210C-2654-9B98-BD949196253A}"/>
              </a:ext>
            </a:extLst>
          </p:cNvPr>
          <p:cNvSpPr/>
          <p:nvPr/>
        </p:nvSpPr>
        <p:spPr>
          <a:xfrm>
            <a:off x="860120" y="4693084"/>
            <a:ext cx="141019" cy="519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5825499"/>
      </p:ext>
    </p:extLst>
  </p:cSld>
  <p:clrMapOvr>
    <a:masterClrMapping/>
  </p:clrMapOvr>
  <mc:AlternateContent xmlns:mc="http://schemas.openxmlformats.org/markup-compatibility/2006" xmlns:p14="http://schemas.microsoft.com/office/powerpoint/2010/main">
    <mc:Choice Requires="p14">
      <p:transition spd="med" p14:dur="700" advClick="0" advTm="6000">
        <p:fade/>
      </p:transition>
    </mc:Choice>
    <mc:Fallback xmlns="">
      <p:transition spd="med" advClick="0" advTm="6000">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789</TotalTime>
  <Words>479</Words>
  <Application>Microsoft Office PowerPoint</Application>
  <PresentationFormat>On-screen Show (16:9)</PresentationFormat>
  <Paragraphs>46</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uday</dc:creator>
  <cp:lastModifiedBy>MYSELF</cp:lastModifiedBy>
  <cp:revision>480</cp:revision>
  <dcterms:modified xsi:type="dcterms:W3CDTF">2024-06-27T06:10:00Z</dcterms:modified>
</cp:coreProperties>
</file>